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6858000" cy="12192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757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9" d="100"/>
          <a:sy n="49" d="100"/>
        </p:scale>
        <p:origin x="2813" y="29"/>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cs-CZ"/>
              <a:t>Kliknutím lze upravit styl.</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8B780123-9344-4E27-BA22-7D39B3292BA2}" type="datetimeFigureOut">
              <a:rPr lang="cs-CZ" smtClean="0"/>
              <a:t>11.10.2021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2550011-9655-46D2-82FA-8973A7F9B206}" type="slidenum">
              <a:rPr lang="cs-CZ" smtClean="0"/>
              <a:t>‹#›</a:t>
            </a:fld>
            <a:endParaRPr lang="cs-CZ"/>
          </a:p>
        </p:txBody>
      </p:sp>
    </p:spTree>
    <p:extLst>
      <p:ext uri="{BB962C8B-B14F-4D97-AF65-F5344CB8AC3E}">
        <p14:creationId xmlns:p14="http://schemas.microsoft.com/office/powerpoint/2010/main" val="1103623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B780123-9344-4E27-BA22-7D39B3292BA2}" type="datetimeFigureOut">
              <a:rPr lang="cs-CZ" smtClean="0"/>
              <a:t>11.10.2021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2550011-9655-46D2-82FA-8973A7F9B206}" type="slidenum">
              <a:rPr lang="cs-CZ" smtClean="0"/>
              <a:t>‹#›</a:t>
            </a:fld>
            <a:endParaRPr lang="cs-CZ"/>
          </a:p>
        </p:txBody>
      </p:sp>
    </p:spTree>
    <p:extLst>
      <p:ext uri="{BB962C8B-B14F-4D97-AF65-F5344CB8AC3E}">
        <p14:creationId xmlns:p14="http://schemas.microsoft.com/office/powerpoint/2010/main" val="1132388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B780123-9344-4E27-BA22-7D39B3292BA2}" type="datetimeFigureOut">
              <a:rPr lang="cs-CZ" smtClean="0"/>
              <a:t>11.10.2021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2550011-9655-46D2-82FA-8973A7F9B206}" type="slidenum">
              <a:rPr lang="cs-CZ" smtClean="0"/>
              <a:t>‹#›</a:t>
            </a:fld>
            <a:endParaRPr lang="cs-CZ"/>
          </a:p>
        </p:txBody>
      </p:sp>
    </p:spTree>
    <p:extLst>
      <p:ext uri="{BB962C8B-B14F-4D97-AF65-F5344CB8AC3E}">
        <p14:creationId xmlns:p14="http://schemas.microsoft.com/office/powerpoint/2010/main" val="2193237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B780123-9344-4E27-BA22-7D39B3292BA2}" type="datetimeFigureOut">
              <a:rPr lang="cs-CZ" smtClean="0"/>
              <a:t>11.10.2021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2550011-9655-46D2-82FA-8973A7F9B206}" type="slidenum">
              <a:rPr lang="cs-CZ" smtClean="0"/>
              <a:t>‹#›</a:t>
            </a:fld>
            <a:endParaRPr lang="cs-CZ"/>
          </a:p>
        </p:txBody>
      </p:sp>
    </p:spTree>
    <p:extLst>
      <p:ext uri="{BB962C8B-B14F-4D97-AF65-F5344CB8AC3E}">
        <p14:creationId xmlns:p14="http://schemas.microsoft.com/office/powerpoint/2010/main" val="97788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cs-CZ"/>
              <a:t>Kliknutím lze upravit styl.</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8B780123-9344-4E27-BA22-7D39B3292BA2}" type="datetimeFigureOut">
              <a:rPr lang="cs-CZ" smtClean="0"/>
              <a:t>11.10.2021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2550011-9655-46D2-82FA-8973A7F9B206}" type="slidenum">
              <a:rPr lang="cs-CZ" smtClean="0"/>
              <a:t>‹#›</a:t>
            </a:fld>
            <a:endParaRPr lang="cs-CZ"/>
          </a:p>
        </p:txBody>
      </p:sp>
    </p:spTree>
    <p:extLst>
      <p:ext uri="{BB962C8B-B14F-4D97-AF65-F5344CB8AC3E}">
        <p14:creationId xmlns:p14="http://schemas.microsoft.com/office/powerpoint/2010/main" val="3266396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B780123-9344-4E27-BA22-7D39B3292BA2}" type="datetimeFigureOut">
              <a:rPr lang="cs-CZ" smtClean="0"/>
              <a:t>11.10.2021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2550011-9655-46D2-82FA-8973A7F9B206}" type="slidenum">
              <a:rPr lang="cs-CZ" smtClean="0"/>
              <a:t>‹#›</a:t>
            </a:fld>
            <a:endParaRPr lang="cs-CZ"/>
          </a:p>
        </p:txBody>
      </p:sp>
    </p:spTree>
    <p:extLst>
      <p:ext uri="{BB962C8B-B14F-4D97-AF65-F5344CB8AC3E}">
        <p14:creationId xmlns:p14="http://schemas.microsoft.com/office/powerpoint/2010/main" val="2784020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cs-CZ"/>
              <a:t>Kliknutím lze upravit styl.</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4" name="Content Placeholder 3"/>
          <p:cNvSpPr>
            <a:spLocks noGrp="1"/>
          </p:cNvSpPr>
          <p:nvPr>
            <p:ph sz="half" idx="2"/>
          </p:nvPr>
        </p:nvSpPr>
        <p:spPr>
          <a:xfrm>
            <a:off x="472381" y="4453467"/>
            <a:ext cx="2901255" cy="655037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6" name="Content Placeholder 5"/>
          <p:cNvSpPr>
            <a:spLocks noGrp="1"/>
          </p:cNvSpPr>
          <p:nvPr>
            <p:ph sz="quarter" idx="4"/>
          </p:nvPr>
        </p:nvSpPr>
        <p:spPr>
          <a:xfrm>
            <a:off x="3471863" y="4453467"/>
            <a:ext cx="2915543" cy="655037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B780123-9344-4E27-BA22-7D39B3292BA2}" type="datetimeFigureOut">
              <a:rPr lang="cs-CZ" smtClean="0"/>
              <a:t>11.10.2021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2550011-9655-46D2-82FA-8973A7F9B206}" type="slidenum">
              <a:rPr lang="cs-CZ" smtClean="0"/>
              <a:t>‹#›</a:t>
            </a:fld>
            <a:endParaRPr lang="cs-CZ"/>
          </a:p>
        </p:txBody>
      </p:sp>
    </p:spTree>
    <p:extLst>
      <p:ext uri="{BB962C8B-B14F-4D97-AF65-F5344CB8AC3E}">
        <p14:creationId xmlns:p14="http://schemas.microsoft.com/office/powerpoint/2010/main" val="3517798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B780123-9344-4E27-BA22-7D39B3292BA2}" type="datetimeFigureOut">
              <a:rPr lang="cs-CZ" smtClean="0"/>
              <a:t>11.10.2021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2550011-9655-46D2-82FA-8973A7F9B206}" type="slidenum">
              <a:rPr lang="cs-CZ" smtClean="0"/>
              <a:t>‹#›</a:t>
            </a:fld>
            <a:endParaRPr lang="cs-CZ"/>
          </a:p>
        </p:txBody>
      </p:sp>
    </p:spTree>
    <p:extLst>
      <p:ext uri="{BB962C8B-B14F-4D97-AF65-F5344CB8AC3E}">
        <p14:creationId xmlns:p14="http://schemas.microsoft.com/office/powerpoint/2010/main" val="949225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80123-9344-4E27-BA22-7D39B3292BA2}" type="datetimeFigureOut">
              <a:rPr lang="cs-CZ" smtClean="0"/>
              <a:t>11.10.2021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D2550011-9655-46D2-82FA-8973A7F9B206}" type="slidenum">
              <a:rPr lang="cs-CZ" smtClean="0"/>
              <a:t>‹#›</a:t>
            </a:fld>
            <a:endParaRPr lang="cs-CZ"/>
          </a:p>
        </p:txBody>
      </p:sp>
    </p:spTree>
    <p:extLst>
      <p:ext uri="{BB962C8B-B14F-4D97-AF65-F5344CB8AC3E}">
        <p14:creationId xmlns:p14="http://schemas.microsoft.com/office/powerpoint/2010/main" val="770265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cs-CZ"/>
              <a:t>Kliknutím lze upravit styl.</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Date Placeholder 4"/>
          <p:cNvSpPr>
            <a:spLocks noGrp="1"/>
          </p:cNvSpPr>
          <p:nvPr>
            <p:ph type="dt" sz="half" idx="10"/>
          </p:nvPr>
        </p:nvSpPr>
        <p:spPr/>
        <p:txBody>
          <a:bodyPr/>
          <a:lstStyle/>
          <a:p>
            <a:fld id="{8B780123-9344-4E27-BA22-7D39B3292BA2}" type="datetimeFigureOut">
              <a:rPr lang="cs-CZ" smtClean="0"/>
              <a:t>11.10.2021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2550011-9655-46D2-82FA-8973A7F9B206}" type="slidenum">
              <a:rPr lang="cs-CZ" smtClean="0"/>
              <a:t>‹#›</a:t>
            </a:fld>
            <a:endParaRPr lang="cs-CZ"/>
          </a:p>
        </p:txBody>
      </p:sp>
    </p:spTree>
    <p:extLst>
      <p:ext uri="{BB962C8B-B14F-4D97-AF65-F5344CB8AC3E}">
        <p14:creationId xmlns:p14="http://schemas.microsoft.com/office/powerpoint/2010/main" val="1581722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cs-CZ"/>
              <a:t>Kliknutím lze upravit styl.</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Date Placeholder 4"/>
          <p:cNvSpPr>
            <a:spLocks noGrp="1"/>
          </p:cNvSpPr>
          <p:nvPr>
            <p:ph type="dt" sz="half" idx="10"/>
          </p:nvPr>
        </p:nvSpPr>
        <p:spPr/>
        <p:txBody>
          <a:bodyPr/>
          <a:lstStyle/>
          <a:p>
            <a:fld id="{8B780123-9344-4E27-BA22-7D39B3292BA2}" type="datetimeFigureOut">
              <a:rPr lang="cs-CZ" smtClean="0"/>
              <a:t>11.10.2021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2550011-9655-46D2-82FA-8973A7F9B206}" type="slidenum">
              <a:rPr lang="cs-CZ" smtClean="0"/>
              <a:t>‹#›</a:t>
            </a:fld>
            <a:endParaRPr lang="cs-CZ"/>
          </a:p>
        </p:txBody>
      </p:sp>
    </p:spTree>
    <p:extLst>
      <p:ext uri="{BB962C8B-B14F-4D97-AF65-F5344CB8AC3E}">
        <p14:creationId xmlns:p14="http://schemas.microsoft.com/office/powerpoint/2010/main" val="4124493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8B780123-9344-4E27-BA22-7D39B3292BA2}" type="datetimeFigureOut">
              <a:rPr lang="cs-CZ" smtClean="0"/>
              <a:t>11.10.2021</a:t>
            </a:fld>
            <a:endParaRPr lang="cs-CZ"/>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D2550011-9655-46D2-82FA-8973A7F9B206}" type="slidenum">
              <a:rPr lang="cs-CZ" smtClean="0"/>
              <a:t>‹#›</a:t>
            </a:fld>
            <a:endParaRPr lang="cs-CZ"/>
          </a:p>
        </p:txBody>
      </p:sp>
    </p:spTree>
    <p:extLst>
      <p:ext uri="{BB962C8B-B14F-4D97-AF65-F5344CB8AC3E}">
        <p14:creationId xmlns:p14="http://schemas.microsoft.com/office/powerpoint/2010/main" val="12944163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Volný tvar: obrazec 7">
            <a:extLst>
              <a:ext uri="{FF2B5EF4-FFF2-40B4-BE49-F238E27FC236}">
                <a16:creationId xmlns:a16="http://schemas.microsoft.com/office/drawing/2014/main" id="{73877FEB-1720-4917-A8DA-2057F5190409}"/>
              </a:ext>
            </a:extLst>
          </p:cNvPr>
          <p:cNvSpPr/>
          <p:nvPr/>
        </p:nvSpPr>
        <p:spPr>
          <a:xfrm>
            <a:off x="-422032" y="2938375"/>
            <a:ext cx="7690339" cy="11347938"/>
          </a:xfrm>
          <a:custGeom>
            <a:avLst/>
            <a:gdLst>
              <a:gd name="connsiteX0" fmla="*/ 23446 w 7526216"/>
              <a:gd name="connsiteY0" fmla="*/ 1219200 h 9331569"/>
              <a:gd name="connsiteX1" fmla="*/ 1031631 w 7526216"/>
              <a:gd name="connsiteY1" fmla="*/ 961292 h 9331569"/>
              <a:gd name="connsiteX2" fmla="*/ 1828800 w 7526216"/>
              <a:gd name="connsiteY2" fmla="*/ 1055077 h 9331569"/>
              <a:gd name="connsiteX3" fmla="*/ 2391508 w 7526216"/>
              <a:gd name="connsiteY3" fmla="*/ 844061 h 9331569"/>
              <a:gd name="connsiteX4" fmla="*/ 3118339 w 7526216"/>
              <a:gd name="connsiteY4" fmla="*/ 1031631 h 9331569"/>
              <a:gd name="connsiteX5" fmla="*/ 3915508 w 7526216"/>
              <a:gd name="connsiteY5" fmla="*/ 844061 h 9331569"/>
              <a:gd name="connsiteX6" fmla="*/ 4337539 w 7526216"/>
              <a:gd name="connsiteY6" fmla="*/ 914400 h 9331569"/>
              <a:gd name="connsiteX7" fmla="*/ 4806462 w 7526216"/>
              <a:gd name="connsiteY7" fmla="*/ 562708 h 9331569"/>
              <a:gd name="connsiteX8" fmla="*/ 5720862 w 7526216"/>
              <a:gd name="connsiteY8" fmla="*/ 797169 h 9331569"/>
              <a:gd name="connsiteX9" fmla="*/ 6377354 w 7526216"/>
              <a:gd name="connsiteY9" fmla="*/ 586154 h 9331569"/>
              <a:gd name="connsiteX10" fmla="*/ 6682154 w 7526216"/>
              <a:gd name="connsiteY10" fmla="*/ 679938 h 9331569"/>
              <a:gd name="connsiteX11" fmla="*/ 7526216 w 7526216"/>
              <a:gd name="connsiteY11" fmla="*/ 0 h 9331569"/>
              <a:gd name="connsiteX12" fmla="*/ 7526216 w 7526216"/>
              <a:gd name="connsiteY12" fmla="*/ 9331569 h 9331569"/>
              <a:gd name="connsiteX13" fmla="*/ 0 w 7526216"/>
              <a:gd name="connsiteY13" fmla="*/ 9331569 h 9331569"/>
              <a:gd name="connsiteX14" fmla="*/ 70339 w 7526216"/>
              <a:gd name="connsiteY14" fmla="*/ 1195754 h 9331569"/>
              <a:gd name="connsiteX0" fmla="*/ 23446 w 7526216"/>
              <a:gd name="connsiteY0" fmla="*/ 1219200 h 9331569"/>
              <a:gd name="connsiteX1" fmla="*/ 1031631 w 7526216"/>
              <a:gd name="connsiteY1" fmla="*/ 961292 h 9331569"/>
              <a:gd name="connsiteX2" fmla="*/ 1828800 w 7526216"/>
              <a:gd name="connsiteY2" fmla="*/ 1055077 h 9331569"/>
              <a:gd name="connsiteX3" fmla="*/ 2391508 w 7526216"/>
              <a:gd name="connsiteY3" fmla="*/ 844061 h 9331569"/>
              <a:gd name="connsiteX4" fmla="*/ 3118339 w 7526216"/>
              <a:gd name="connsiteY4" fmla="*/ 1031631 h 9331569"/>
              <a:gd name="connsiteX5" fmla="*/ 3915508 w 7526216"/>
              <a:gd name="connsiteY5" fmla="*/ 844061 h 9331569"/>
              <a:gd name="connsiteX6" fmla="*/ 4337539 w 7526216"/>
              <a:gd name="connsiteY6" fmla="*/ 914400 h 9331569"/>
              <a:gd name="connsiteX7" fmla="*/ 4994031 w 7526216"/>
              <a:gd name="connsiteY7" fmla="*/ 716948 h 9331569"/>
              <a:gd name="connsiteX8" fmla="*/ 5720862 w 7526216"/>
              <a:gd name="connsiteY8" fmla="*/ 797169 h 9331569"/>
              <a:gd name="connsiteX9" fmla="*/ 6377354 w 7526216"/>
              <a:gd name="connsiteY9" fmla="*/ 586154 h 9331569"/>
              <a:gd name="connsiteX10" fmla="*/ 6682154 w 7526216"/>
              <a:gd name="connsiteY10" fmla="*/ 679938 h 9331569"/>
              <a:gd name="connsiteX11" fmla="*/ 7526216 w 7526216"/>
              <a:gd name="connsiteY11" fmla="*/ 0 h 9331569"/>
              <a:gd name="connsiteX12" fmla="*/ 7526216 w 7526216"/>
              <a:gd name="connsiteY12" fmla="*/ 9331569 h 9331569"/>
              <a:gd name="connsiteX13" fmla="*/ 0 w 7526216"/>
              <a:gd name="connsiteY13" fmla="*/ 9331569 h 9331569"/>
              <a:gd name="connsiteX14" fmla="*/ 70339 w 7526216"/>
              <a:gd name="connsiteY14" fmla="*/ 1195754 h 9331569"/>
              <a:gd name="connsiteX0" fmla="*/ 187569 w 7690339"/>
              <a:gd name="connsiteY0" fmla="*/ 1219200 h 9331569"/>
              <a:gd name="connsiteX1" fmla="*/ 1195754 w 7690339"/>
              <a:gd name="connsiteY1" fmla="*/ 961292 h 9331569"/>
              <a:gd name="connsiteX2" fmla="*/ 1992923 w 7690339"/>
              <a:gd name="connsiteY2" fmla="*/ 1055077 h 9331569"/>
              <a:gd name="connsiteX3" fmla="*/ 2555631 w 7690339"/>
              <a:gd name="connsiteY3" fmla="*/ 844061 h 9331569"/>
              <a:gd name="connsiteX4" fmla="*/ 3282462 w 7690339"/>
              <a:gd name="connsiteY4" fmla="*/ 1031631 h 9331569"/>
              <a:gd name="connsiteX5" fmla="*/ 4079631 w 7690339"/>
              <a:gd name="connsiteY5" fmla="*/ 844061 h 9331569"/>
              <a:gd name="connsiteX6" fmla="*/ 4501662 w 7690339"/>
              <a:gd name="connsiteY6" fmla="*/ 914400 h 9331569"/>
              <a:gd name="connsiteX7" fmla="*/ 5158154 w 7690339"/>
              <a:gd name="connsiteY7" fmla="*/ 716948 h 9331569"/>
              <a:gd name="connsiteX8" fmla="*/ 5884985 w 7690339"/>
              <a:gd name="connsiteY8" fmla="*/ 797169 h 9331569"/>
              <a:gd name="connsiteX9" fmla="*/ 6541477 w 7690339"/>
              <a:gd name="connsiteY9" fmla="*/ 586154 h 9331569"/>
              <a:gd name="connsiteX10" fmla="*/ 6846277 w 7690339"/>
              <a:gd name="connsiteY10" fmla="*/ 679938 h 9331569"/>
              <a:gd name="connsiteX11" fmla="*/ 7690339 w 7690339"/>
              <a:gd name="connsiteY11" fmla="*/ 0 h 9331569"/>
              <a:gd name="connsiteX12" fmla="*/ 7690339 w 7690339"/>
              <a:gd name="connsiteY12" fmla="*/ 9331569 h 9331569"/>
              <a:gd name="connsiteX13" fmla="*/ 164123 w 7690339"/>
              <a:gd name="connsiteY13" fmla="*/ 9331569 h 9331569"/>
              <a:gd name="connsiteX14" fmla="*/ 0 w 7690339"/>
              <a:gd name="connsiteY14" fmla="*/ 1369275 h 9331569"/>
              <a:gd name="connsiteX0" fmla="*/ 46892 w 7690339"/>
              <a:gd name="connsiteY0" fmla="*/ 1084238 h 9331569"/>
              <a:gd name="connsiteX1" fmla="*/ 1195754 w 7690339"/>
              <a:gd name="connsiteY1" fmla="*/ 961292 h 9331569"/>
              <a:gd name="connsiteX2" fmla="*/ 1992923 w 7690339"/>
              <a:gd name="connsiteY2" fmla="*/ 1055077 h 9331569"/>
              <a:gd name="connsiteX3" fmla="*/ 2555631 w 7690339"/>
              <a:gd name="connsiteY3" fmla="*/ 844061 h 9331569"/>
              <a:gd name="connsiteX4" fmla="*/ 3282462 w 7690339"/>
              <a:gd name="connsiteY4" fmla="*/ 1031631 h 9331569"/>
              <a:gd name="connsiteX5" fmla="*/ 4079631 w 7690339"/>
              <a:gd name="connsiteY5" fmla="*/ 844061 h 9331569"/>
              <a:gd name="connsiteX6" fmla="*/ 4501662 w 7690339"/>
              <a:gd name="connsiteY6" fmla="*/ 914400 h 9331569"/>
              <a:gd name="connsiteX7" fmla="*/ 5158154 w 7690339"/>
              <a:gd name="connsiteY7" fmla="*/ 716948 h 9331569"/>
              <a:gd name="connsiteX8" fmla="*/ 5884985 w 7690339"/>
              <a:gd name="connsiteY8" fmla="*/ 797169 h 9331569"/>
              <a:gd name="connsiteX9" fmla="*/ 6541477 w 7690339"/>
              <a:gd name="connsiteY9" fmla="*/ 586154 h 9331569"/>
              <a:gd name="connsiteX10" fmla="*/ 6846277 w 7690339"/>
              <a:gd name="connsiteY10" fmla="*/ 679938 h 9331569"/>
              <a:gd name="connsiteX11" fmla="*/ 7690339 w 7690339"/>
              <a:gd name="connsiteY11" fmla="*/ 0 h 9331569"/>
              <a:gd name="connsiteX12" fmla="*/ 7690339 w 7690339"/>
              <a:gd name="connsiteY12" fmla="*/ 9331569 h 9331569"/>
              <a:gd name="connsiteX13" fmla="*/ 164123 w 7690339"/>
              <a:gd name="connsiteY13" fmla="*/ 9331569 h 9331569"/>
              <a:gd name="connsiteX14" fmla="*/ 0 w 7690339"/>
              <a:gd name="connsiteY14" fmla="*/ 1369275 h 9331569"/>
              <a:gd name="connsiteX0" fmla="*/ 46892 w 7690339"/>
              <a:gd name="connsiteY0" fmla="*/ 1084238 h 9331569"/>
              <a:gd name="connsiteX1" fmla="*/ 1055077 w 7690339"/>
              <a:gd name="connsiteY1" fmla="*/ 787771 h 9331569"/>
              <a:gd name="connsiteX2" fmla="*/ 1992923 w 7690339"/>
              <a:gd name="connsiteY2" fmla="*/ 1055077 h 9331569"/>
              <a:gd name="connsiteX3" fmla="*/ 2555631 w 7690339"/>
              <a:gd name="connsiteY3" fmla="*/ 844061 h 9331569"/>
              <a:gd name="connsiteX4" fmla="*/ 3282462 w 7690339"/>
              <a:gd name="connsiteY4" fmla="*/ 1031631 h 9331569"/>
              <a:gd name="connsiteX5" fmla="*/ 4079631 w 7690339"/>
              <a:gd name="connsiteY5" fmla="*/ 844061 h 9331569"/>
              <a:gd name="connsiteX6" fmla="*/ 4501662 w 7690339"/>
              <a:gd name="connsiteY6" fmla="*/ 914400 h 9331569"/>
              <a:gd name="connsiteX7" fmla="*/ 5158154 w 7690339"/>
              <a:gd name="connsiteY7" fmla="*/ 716948 h 9331569"/>
              <a:gd name="connsiteX8" fmla="*/ 5884985 w 7690339"/>
              <a:gd name="connsiteY8" fmla="*/ 797169 h 9331569"/>
              <a:gd name="connsiteX9" fmla="*/ 6541477 w 7690339"/>
              <a:gd name="connsiteY9" fmla="*/ 586154 h 9331569"/>
              <a:gd name="connsiteX10" fmla="*/ 6846277 w 7690339"/>
              <a:gd name="connsiteY10" fmla="*/ 679938 h 9331569"/>
              <a:gd name="connsiteX11" fmla="*/ 7690339 w 7690339"/>
              <a:gd name="connsiteY11" fmla="*/ 0 h 9331569"/>
              <a:gd name="connsiteX12" fmla="*/ 7690339 w 7690339"/>
              <a:gd name="connsiteY12" fmla="*/ 9331569 h 9331569"/>
              <a:gd name="connsiteX13" fmla="*/ 164123 w 7690339"/>
              <a:gd name="connsiteY13" fmla="*/ 9331569 h 9331569"/>
              <a:gd name="connsiteX14" fmla="*/ 0 w 7690339"/>
              <a:gd name="connsiteY14" fmla="*/ 1369275 h 9331569"/>
              <a:gd name="connsiteX0" fmla="*/ 46892 w 7690339"/>
              <a:gd name="connsiteY0" fmla="*/ 1084238 h 9331569"/>
              <a:gd name="connsiteX1" fmla="*/ 1055077 w 7690339"/>
              <a:gd name="connsiteY1" fmla="*/ 787771 h 9331569"/>
              <a:gd name="connsiteX2" fmla="*/ 1922585 w 7690339"/>
              <a:gd name="connsiteY2" fmla="*/ 862276 h 9331569"/>
              <a:gd name="connsiteX3" fmla="*/ 2555631 w 7690339"/>
              <a:gd name="connsiteY3" fmla="*/ 844061 h 9331569"/>
              <a:gd name="connsiteX4" fmla="*/ 3282462 w 7690339"/>
              <a:gd name="connsiteY4" fmla="*/ 1031631 h 9331569"/>
              <a:gd name="connsiteX5" fmla="*/ 4079631 w 7690339"/>
              <a:gd name="connsiteY5" fmla="*/ 844061 h 9331569"/>
              <a:gd name="connsiteX6" fmla="*/ 4501662 w 7690339"/>
              <a:gd name="connsiteY6" fmla="*/ 914400 h 9331569"/>
              <a:gd name="connsiteX7" fmla="*/ 5158154 w 7690339"/>
              <a:gd name="connsiteY7" fmla="*/ 716948 h 9331569"/>
              <a:gd name="connsiteX8" fmla="*/ 5884985 w 7690339"/>
              <a:gd name="connsiteY8" fmla="*/ 797169 h 9331569"/>
              <a:gd name="connsiteX9" fmla="*/ 6541477 w 7690339"/>
              <a:gd name="connsiteY9" fmla="*/ 586154 h 9331569"/>
              <a:gd name="connsiteX10" fmla="*/ 6846277 w 7690339"/>
              <a:gd name="connsiteY10" fmla="*/ 679938 h 9331569"/>
              <a:gd name="connsiteX11" fmla="*/ 7690339 w 7690339"/>
              <a:gd name="connsiteY11" fmla="*/ 0 h 9331569"/>
              <a:gd name="connsiteX12" fmla="*/ 7690339 w 7690339"/>
              <a:gd name="connsiteY12" fmla="*/ 9331569 h 9331569"/>
              <a:gd name="connsiteX13" fmla="*/ 164123 w 7690339"/>
              <a:gd name="connsiteY13" fmla="*/ 9331569 h 9331569"/>
              <a:gd name="connsiteX14" fmla="*/ 0 w 7690339"/>
              <a:gd name="connsiteY14" fmla="*/ 1369275 h 9331569"/>
              <a:gd name="connsiteX0" fmla="*/ 46892 w 7690339"/>
              <a:gd name="connsiteY0" fmla="*/ 1084238 h 9331569"/>
              <a:gd name="connsiteX1" fmla="*/ 1055077 w 7690339"/>
              <a:gd name="connsiteY1" fmla="*/ 787771 h 9331569"/>
              <a:gd name="connsiteX2" fmla="*/ 1899139 w 7690339"/>
              <a:gd name="connsiteY2" fmla="*/ 920116 h 9331569"/>
              <a:gd name="connsiteX3" fmla="*/ 2555631 w 7690339"/>
              <a:gd name="connsiteY3" fmla="*/ 844061 h 9331569"/>
              <a:gd name="connsiteX4" fmla="*/ 3282462 w 7690339"/>
              <a:gd name="connsiteY4" fmla="*/ 1031631 h 9331569"/>
              <a:gd name="connsiteX5" fmla="*/ 4079631 w 7690339"/>
              <a:gd name="connsiteY5" fmla="*/ 844061 h 9331569"/>
              <a:gd name="connsiteX6" fmla="*/ 4501662 w 7690339"/>
              <a:gd name="connsiteY6" fmla="*/ 914400 h 9331569"/>
              <a:gd name="connsiteX7" fmla="*/ 5158154 w 7690339"/>
              <a:gd name="connsiteY7" fmla="*/ 716948 h 9331569"/>
              <a:gd name="connsiteX8" fmla="*/ 5884985 w 7690339"/>
              <a:gd name="connsiteY8" fmla="*/ 797169 h 9331569"/>
              <a:gd name="connsiteX9" fmla="*/ 6541477 w 7690339"/>
              <a:gd name="connsiteY9" fmla="*/ 586154 h 9331569"/>
              <a:gd name="connsiteX10" fmla="*/ 6846277 w 7690339"/>
              <a:gd name="connsiteY10" fmla="*/ 679938 h 9331569"/>
              <a:gd name="connsiteX11" fmla="*/ 7690339 w 7690339"/>
              <a:gd name="connsiteY11" fmla="*/ 0 h 9331569"/>
              <a:gd name="connsiteX12" fmla="*/ 7690339 w 7690339"/>
              <a:gd name="connsiteY12" fmla="*/ 9331569 h 9331569"/>
              <a:gd name="connsiteX13" fmla="*/ 164123 w 7690339"/>
              <a:gd name="connsiteY13" fmla="*/ 9331569 h 9331569"/>
              <a:gd name="connsiteX14" fmla="*/ 0 w 7690339"/>
              <a:gd name="connsiteY14" fmla="*/ 1369275 h 9331569"/>
              <a:gd name="connsiteX0" fmla="*/ 46892 w 7690339"/>
              <a:gd name="connsiteY0" fmla="*/ 1084238 h 9331569"/>
              <a:gd name="connsiteX1" fmla="*/ 1055077 w 7690339"/>
              <a:gd name="connsiteY1" fmla="*/ 787771 h 9331569"/>
              <a:gd name="connsiteX2" fmla="*/ 1899139 w 7690339"/>
              <a:gd name="connsiteY2" fmla="*/ 920116 h 9331569"/>
              <a:gd name="connsiteX3" fmla="*/ 2555631 w 7690339"/>
              <a:gd name="connsiteY3" fmla="*/ 844061 h 9331569"/>
              <a:gd name="connsiteX4" fmla="*/ 3282462 w 7690339"/>
              <a:gd name="connsiteY4" fmla="*/ 877390 h 9331569"/>
              <a:gd name="connsiteX5" fmla="*/ 4079631 w 7690339"/>
              <a:gd name="connsiteY5" fmla="*/ 844061 h 9331569"/>
              <a:gd name="connsiteX6" fmla="*/ 4501662 w 7690339"/>
              <a:gd name="connsiteY6" fmla="*/ 914400 h 9331569"/>
              <a:gd name="connsiteX7" fmla="*/ 5158154 w 7690339"/>
              <a:gd name="connsiteY7" fmla="*/ 716948 h 9331569"/>
              <a:gd name="connsiteX8" fmla="*/ 5884985 w 7690339"/>
              <a:gd name="connsiteY8" fmla="*/ 797169 h 9331569"/>
              <a:gd name="connsiteX9" fmla="*/ 6541477 w 7690339"/>
              <a:gd name="connsiteY9" fmla="*/ 586154 h 9331569"/>
              <a:gd name="connsiteX10" fmla="*/ 6846277 w 7690339"/>
              <a:gd name="connsiteY10" fmla="*/ 679938 h 9331569"/>
              <a:gd name="connsiteX11" fmla="*/ 7690339 w 7690339"/>
              <a:gd name="connsiteY11" fmla="*/ 0 h 9331569"/>
              <a:gd name="connsiteX12" fmla="*/ 7690339 w 7690339"/>
              <a:gd name="connsiteY12" fmla="*/ 9331569 h 9331569"/>
              <a:gd name="connsiteX13" fmla="*/ 164123 w 7690339"/>
              <a:gd name="connsiteY13" fmla="*/ 9331569 h 9331569"/>
              <a:gd name="connsiteX14" fmla="*/ 0 w 7690339"/>
              <a:gd name="connsiteY14" fmla="*/ 1369275 h 9331569"/>
              <a:gd name="connsiteX0" fmla="*/ 46892 w 7690339"/>
              <a:gd name="connsiteY0" fmla="*/ 1084238 h 9331569"/>
              <a:gd name="connsiteX1" fmla="*/ 1055077 w 7690339"/>
              <a:gd name="connsiteY1" fmla="*/ 787771 h 9331569"/>
              <a:gd name="connsiteX2" fmla="*/ 1899139 w 7690339"/>
              <a:gd name="connsiteY2" fmla="*/ 920116 h 9331569"/>
              <a:gd name="connsiteX3" fmla="*/ 2555631 w 7690339"/>
              <a:gd name="connsiteY3" fmla="*/ 844061 h 9331569"/>
              <a:gd name="connsiteX4" fmla="*/ 3282462 w 7690339"/>
              <a:gd name="connsiteY4" fmla="*/ 877390 h 9331569"/>
              <a:gd name="connsiteX5" fmla="*/ 3938954 w 7690339"/>
              <a:gd name="connsiteY5" fmla="*/ 786220 h 9331569"/>
              <a:gd name="connsiteX6" fmla="*/ 4501662 w 7690339"/>
              <a:gd name="connsiteY6" fmla="*/ 914400 h 9331569"/>
              <a:gd name="connsiteX7" fmla="*/ 5158154 w 7690339"/>
              <a:gd name="connsiteY7" fmla="*/ 716948 h 9331569"/>
              <a:gd name="connsiteX8" fmla="*/ 5884985 w 7690339"/>
              <a:gd name="connsiteY8" fmla="*/ 797169 h 9331569"/>
              <a:gd name="connsiteX9" fmla="*/ 6541477 w 7690339"/>
              <a:gd name="connsiteY9" fmla="*/ 586154 h 9331569"/>
              <a:gd name="connsiteX10" fmla="*/ 6846277 w 7690339"/>
              <a:gd name="connsiteY10" fmla="*/ 679938 h 9331569"/>
              <a:gd name="connsiteX11" fmla="*/ 7690339 w 7690339"/>
              <a:gd name="connsiteY11" fmla="*/ 0 h 9331569"/>
              <a:gd name="connsiteX12" fmla="*/ 7690339 w 7690339"/>
              <a:gd name="connsiteY12" fmla="*/ 9331569 h 9331569"/>
              <a:gd name="connsiteX13" fmla="*/ 164123 w 7690339"/>
              <a:gd name="connsiteY13" fmla="*/ 9331569 h 9331569"/>
              <a:gd name="connsiteX14" fmla="*/ 0 w 7690339"/>
              <a:gd name="connsiteY14" fmla="*/ 1369275 h 9331569"/>
              <a:gd name="connsiteX0" fmla="*/ 46892 w 7690339"/>
              <a:gd name="connsiteY0" fmla="*/ 1084238 h 9331569"/>
              <a:gd name="connsiteX1" fmla="*/ 1055077 w 7690339"/>
              <a:gd name="connsiteY1" fmla="*/ 787771 h 9331569"/>
              <a:gd name="connsiteX2" fmla="*/ 1899139 w 7690339"/>
              <a:gd name="connsiteY2" fmla="*/ 920116 h 9331569"/>
              <a:gd name="connsiteX3" fmla="*/ 2555631 w 7690339"/>
              <a:gd name="connsiteY3" fmla="*/ 844061 h 9331569"/>
              <a:gd name="connsiteX4" fmla="*/ 3282462 w 7690339"/>
              <a:gd name="connsiteY4" fmla="*/ 877390 h 9331569"/>
              <a:gd name="connsiteX5" fmla="*/ 3938954 w 7690339"/>
              <a:gd name="connsiteY5" fmla="*/ 786220 h 9331569"/>
              <a:gd name="connsiteX6" fmla="*/ 4501662 w 7690339"/>
              <a:gd name="connsiteY6" fmla="*/ 914400 h 9331569"/>
              <a:gd name="connsiteX7" fmla="*/ 5205046 w 7690339"/>
              <a:gd name="connsiteY7" fmla="*/ 755508 h 9331569"/>
              <a:gd name="connsiteX8" fmla="*/ 5884985 w 7690339"/>
              <a:gd name="connsiteY8" fmla="*/ 797169 h 9331569"/>
              <a:gd name="connsiteX9" fmla="*/ 6541477 w 7690339"/>
              <a:gd name="connsiteY9" fmla="*/ 586154 h 9331569"/>
              <a:gd name="connsiteX10" fmla="*/ 6846277 w 7690339"/>
              <a:gd name="connsiteY10" fmla="*/ 679938 h 9331569"/>
              <a:gd name="connsiteX11" fmla="*/ 7690339 w 7690339"/>
              <a:gd name="connsiteY11" fmla="*/ 0 h 9331569"/>
              <a:gd name="connsiteX12" fmla="*/ 7690339 w 7690339"/>
              <a:gd name="connsiteY12" fmla="*/ 9331569 h 9331569"/>
              <a:gd name="connsiteX13" fmla="*/ 164123 w 7690339"/>
              <a:gd name="connsiteY13" fmla="*/ 9331569 h 9331569"/>
              <a:gd name="connsiteX14" fmla="*/ 0 w 7690339"/>
              <a:gd name="connsiteY14" fmla="*/ 1369275 h 9331569"/>
              <a:gd name="connsiteX0" fmla="*/ 46892 w 7690339"/>
              <a:gd name="connsiteY0" fmla="*/ 1084238 h 9331569"/>
              <a:gd name="connsiteX1" fmla="*/ 1055077 w 7690339"/>
              <a:gd name="connsiteY1" fmla="*/ 787771 h 9331569"/>
              <a:gd name="connsiteX2" fmla="*/ 1899139 w 7690339"/>
              <a:gd name="connsiteY2" fmla="*/ 920116 h 9331569"/>
              <a:gd name="connsiteX3" fmla="*/ 2555631 w 7690339"/>
              <a:gd name="connsiteY3" fmla="*/ 844061 h 9331569"/>
              <a:gd name="connsiteX4" fmla="*/ 3282462 w 7690339"/>
              <a:gd name="connsiteY4" fmla="*/ 877390 h 9331569"/>
              <a:gd name="connsiteX5" fmla="*/ 3938954 w 7690339"/>
              <a:gd name="connsiteY5" fmla="*/ 786220 h 9331569"/>
              <a:gd name="connsiteX6" fmla="*/ 4642339 w 7690339"/>
              <a:gd name="connsiteY6" fmla="*/ 933680 h 9331569"/>
              <a:gd name="connsiteX7" fmla="*/ 5205046 w 7690339"/>
              <a:gd name="connsiteY7" fmla="*/ 755508 h 9331569"/>
              <a:gd name="connsiteX8" fmla="*/ 5884985 w 7690339"/>
              <a:gd name="connsiteY8" fmla="*/ 797169 h 9331569"/>
              <a:gd name="connsiteX9" fmla="*/ 6541477 w 7690339"/>
              <a:gd name="connsiteY9" fmla="*/ 586154 h 9331569"/>
              <a:gd name="connsiteX10" fmla="*/ 6846277 w 7690339"/>
              <a:gd name="connsiteY10" fmla="*/ 679938 h 9331569"/>
              <a:gd name="connsiteX11" fmla="*/ 7690339 w 7690339"/>
              <a:gd name="connsiteY11" fmla="*/ 0 h 9331569"/>
              <a:gd name="connsiteX12" fmla="*/ 7690339 w 7690339"/>
              <a:gd name="connsiteY12" fmla="*/ 9331569 h 9331569"/>
              <a:gd name="connsiteX13" fmla="*/ 164123 w 7690339"/>
              <a:gd name="connsiteY13" fmla="*/ 9331569 h 9331569"/>
              <a:gd name="connsiteX14" fmla="*/ 0 w 7690339"/>
              <a:gd name="connsiteY14" fmla="*/ 1369275 h 9331569"/>
              <a:gd name="connsiteX0" fmla="*/ 46892 w 7690339"/>
              <a:gd name="connsiteY0" fmla="*/ 1084238 h 9331569"/>
              <a:gd name="connsiteX1" fmla="*/ 1055077 w 7690339"/>
              <a:gd name="connsiteY1" fmla="*/ 787771 h 9331569"/>
              <a:gd name="connsiteX2" fmla="*/ 1899139 w 7690339"/>
              <a:gd name="connsiteY2" fmla="*/ 920116 h 9331569"/>
              <a:gd name="connsiteX3" fmla="*/ 2799471 w 7690339"/>
              <a:gd name="connsiteY3" fmla="*/ 837795 h 9331569"/>
              <a:gd name="connsiteX4" fmla="*/ 3282462 w 7690339"/>
              <a:gd name="connsiteY4" fmla="*/ 877390 h 9331569"/>
              <a:gd name="connsiteX5" fmla="*/ 3938954 w 7690339"/>
              <a:gd name="connsiteY5" fmla="*/ 786220 h 9331569"/>
              <a:gd name="connsiteX6" fmla="*/ 4642339 w 7690339"/>
              <a:gd name="connsiteY6" fmla="*/ 933680 h 9331569"/>
              <a:gd name="connsiteX7" fmla="*/ 5205046 w 7690339"/>
              <a:gd name="connsiteY7" fmla="*/ 755508 h 9331569"/>
              <a:gd name="connsiteX8" fmla="*/ 5884985 w 7690339"/>
              <a:gd name="connsiteY8" fmla="*/ 797169 h 9331569"/>
              <a:gd name="connsiteX9" fmla="*/ 6541477 w 7690339"/>
              <a:gd name="connsiteY9" fmla="*/ 586154 h 9331569"/>
              <a:gd name="connsiteX10" fmla="*/ 6846277 w 7690339"/>
              <a:gd name="connsiteY10" fmla="*/ 679938 h 9331569"/>
              <a:gd name="connsiteX11" fmla="*/ 7690339 w 7690339"/>
              <a:gd name="connsiteY11" fmla="*/ 0 h 9331569"/>
              <a:gd name="connsiteX12" fmla="*/ 7690339 w 7690339"/>
              <a:gd name="connsiteY12" fmla="*/ 9331569 h 9331569"/>
              <a:gd name="connsiteX13" fmla="*/ 164123 w 7690339"/>
              <a:gd name="connsiteY13" fmla="*/ 9331569 h 9331569"/>
              <a:gd name="connsiteX14" fmla="*/ 0 w 7690339"/>
              <a:gd name="connsiteY14" fmla="*/ 1369275 h 9331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690339" h="9331569">
                <a:moveTo>
                  <a:pt x="46892" y="1084238"/>
                </a:moveTo>
                <a:lnTo>
                  <a:pt x="1055077" y="787771"/>
                </a:lnTo>
                <a:lnTo>
                  <a:pt x="1899139" y="920116"/>
                </a:lnTo>
                <a:lnTo>
                  <a:pt x="2799471" y="837795"/>
                </a:lnTo>
                <a:lnTo>
                  <a:pt x="3282462" y="877390"/>
                </a:lnTo>
                <a:lnTo>
                  <a:pt x="3938954" y="786220"/>
                </a:lnTo>
                <a:lnTo>
                  <a:pt x="4642339" y="933680"/>
                </a:lnTo>
                <a:lnTo>
                  <a:pt x="5205046" y="755508"/>
                </a:lnTo>
                <a:lnTo>
                  <a:pt x="5884985" y="797169"/>
                </a:lnTo>
                <a:lnTo>
                  <a:pt x="6541477" y="586154"/>
                </a:lnTo>
                <a:lnTo>
                  <a:pt x="6846277" y="679938"/>
                </a:lnTo>
                <a:lnTo>
                  <a:pt x="7690339" y="0"/>
                </a:lnTo>
                <a:lnTo>
                  <a:pt x="7690339" y="9331569"/>
                </a:lnTo>
                <a:lnTo>
                  <a:pt x="164123" y="9331569"/>
                </a:lnTo>
                <a:lnTo>
                  <a:pt x="0" y="1369275"/>
                </a:lnTo>
              </a:path>
            </a:pathLst>
          </a:custGeom>
          <a:solidFill>
            <a:schemeClr val="accent1">
              <a:lumMod val="20000"/>
              <a:lumOff val="80000"/>
              <a:alpha val="28000"/>
            </a:schemeClr>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13C6EFB-30CD-408A-8BBC-56182F200018}"/>
              </a:ext>
            </a:extLst>
          </p:cNvPr>
          <p:cNvSpPr/>
          <p:nvPr/>
        </p:nvSpPr>
        <p:spPr>
          <a:xfrm>
            <a:off x="355622" y="321023"/>
            <a:ext cx="1801211" cy="3393237"/>
          </a:xfrm>
          <a:prstGeom prst="rect">
            <a:avLst/>
          </a:prstGeom>
        </p:spPr>
        <p:txBody>
          <a:bodyPr wrap="square">
            <a:spAutoFit/>
          </a:bodyPr>
          <a:lstStyle/>
          <a:p>
            <a:r>
              <a:rPr lang="en-US" sz="1950" dirty="0">
                <a:latin typeface="Arial Black" panose="020B0A04020102020204" pitchFamily="34" charset="0"/>
              </a:rPr>
              <a:t>Utility </a:t>
            </a:r>
            <a:r>
              <a:rPr lang="cs-CZ" sz="1950" dirty="0">
                <a:latin typeface="Arial Black" panose="020B0A04020102020204" pitchFamily="34" charset="0"/>
              </a:rPr>
              <a:t>– </a:t>
            </a:r>
            <a:r>
              <a:rPr lang="en-US" sz="1950" dirty="0">
                <a:latin typeface="Arial Black" panose="020B0A04020102020204" pitchFamily="34" charset="0"/>
              </a:rPr>
              <a:t>  </a:t>
            </a:r>
            <a:r>
              <a:rPr lang="cs-CZ" sz="1950" dirty="0">
                <a:latin typeface="Arial Black" panose="020B0A04020102020204" pitchFamily="34" charset="0"/>
              </a:rPr>
              <a:t>K</a:t>
            </a:r>
            <a:r>
              <a:rPr lang="en-US" sz="1950" dirty="0" err="1">
                <a:latin typeface="Arial Black" panose="020B0A04020102020204" pitchFamily="34" charset="0"/>
              </a:rPr>
              <a:t>ey</a:t>
            </a:r>
            <a:r>
              <a:rPr lang="en-US" sz="1950" dirty="0">
                <a:latin typeface="Arial Black" panose="020B0A04020102020204" pitchFamily="34" charset="0"/>
              </a:rPr>
              <a:t> </a:t>
            </a:r>
            <a:endParaRPr lang="cs-CZ" sz="1950" dirty="0">
              <a:latin typeface="Arial Black" panose="020B0A04020102020204" pitchFamily="34" charset="0"/>
            </a:endParaRPr>
          </a:p>
          <a:p>
            <a:r>
              <a:rPr lang="en-US" sz="1950" dirty="0">
                <a:latin typeface="Arial Black" panose="020B0A04020102020204" pitchFamily="34" charset="0"/>
              </a:rPr>
              <a:t>criterion </a:t>
            </a:r>
            <a:endParaRPr lang="cs-CZ" sz="1950" dirty="0">
              <a:latin typeface="Arial Black" panose="020B0A04020102020204" pitchFamily="34" charset="0"/>
            </a:endParaRPr>
          </a:p>
          <a:p>
            <a:r>
              <a:rPr lang="en-US" sz="1950" dirty="0">
                <a:latin typeface="Arial Black" panose="020B0A04020102020204" pitchFamily="34" charset="0"/>
              </a:rPr>
              <a:t>of a </a:t>
            </a:r>
            <a:endParaRPr lang="cs-CZ" sz="1950" dirty="0">
              <a:latin typeface="Arial Black" panose="020B0A04020102020204" pitchFamily="34" charset="0"/>
            </a:endParaRPr>
          </a:p>
          <a:p>
            <a:r>
              <a:rPr lang="en-US" sz="1950" dirty="0">
                <a:latin typeface="Arial Black" panose="020B0A04020102020204" pitchFamily="34" charset="0"/>
              </a:rPr>
              <a:t>decision-</a:t>
            </a:r>
            <a:endParaRPr lang="cs-CZ" sz="1950" dirty="0">
              <a:latin typeface="Arial Black" panose="020B0A04020102020204" pitchFamily="34" charset="0"/>
            </a:endParaRPr>
          </a:p>
          <a:p>
            <a:r>
              <a:rPr lang="en-US" sz="1950" dirty="0">
                <a:latin typeface="Arial Black" panose="020B0A04020102020204" pitchFamily="34" charset="0"/>
              </a:rPr>
              <a:t>making on structure of the Ground Based </a:t>
            </a:r>
            <a:endParaRPr lang="cs-CZ" sz="1950" dirty="0">
              <a:latin typeface="Arial Black" panose="020B0A04020102020204" pitchFamily="34" charset="0"/>
            </a:endParaRPr>
          </a:p>
          <a:p>
            <a:r>
              <a:rPr lang="en-US" sz="1950" dirty="0">
                <a:latin typeface="Arial Black" panose="020B0A04020102020204" pitchFamily="34" charset="0"/>
              </a:rPr>
              <a:t>Air </a:t>
            </a:r>
            <a:r>
              <a:rPr lang="en-US" sz="1950" dirty="0" err="1">
                <a:latin typeface="Arial Black" panose="020B0A04020102020204" pitchFamily="34" charset="0"/>
              </a:rPr>
              <a:t>Defence</a:t>
            </a:r>
            <a:endParaRPr lang="cs-CZ" sz="1950" dirty="0">
              <a:latin typeface="Arial Black" panose="020B0A04020102020204" pitchFamily="34" charset="0"/>
            </a:endParaRPr>
          </a:p>
        </p:txBody>
      </p:sp>
      <p:sp>
        <p:nvSpPr>
          <p:cNvPr id="7" name="Obdélník 6">
            <a:extLst>
              <a:ext uri="{FF2B5EF4-FFF2-40B4-BE49-F238E27FC236}">
                <a16:creationId xmlns:a16="http://schemas.microsoft.com/office/drawing/2014/main" id="{517BDB6F-9DB9-4631-9006-9222B292DC15}"/>
              </a:ext>
            </a:extLst>
          </p:cNvPr>
          <p:cNvSpPr/>
          <p:nvPr/>
        </p:nvSpPr>
        <p:spPr>
          <a:xfrm rot="16200000">
            <a:off x="621542" y="1905420"/>
            <a:ext cx="3508905" cy="200055"/>
          </a:xfrm>
          <a:prstGeom prst="rect">
            <a:avLst/>
          </a:prstGeom>
        </p:spPr>
        <p:txBody>
          <a:bodyPr wrap="square">
            <a:spAutoFit/>
          </a:bodyPr>
          <a:lstStyle/>
          <a:p>
            <a:pPr algn="ctr"/>
            <a:r>
              <a:rPr lang="cs-CZ" sz="700" i="1" dirty="0" err="1"/>
              <a:t>Col</a:t>
            </a:r>
            <a:r>
              <a:rPr lang="cs-CZ" sz="700" i="1" dirty="0"/>
              <a:t>. Ing. Vlastimil HUJER, Ing. Vlastimil ŠLOUF, Ph.D., MBA, </a:t>
            </a:r>
            <a:r>
              <a:rPr lang="cs-CZ" sz="700" i="1" dirty="0" err="1"/>
              <a:t>Col</a:t>
            </a:r>
            <a:r>
              <a:rPr lang="cs-CZ" sz="700" i="1" dirty="0"/>
              <a:t>. doc. Ing. Jan FARLÍK, Ph.D</a:t>
            </a:r>
          </a:p>
        </p:txBody>
      </p:sp>
      <p:sp>
        <p:nvSpPr>
          <p:cNvPr id="9" name="Obdélník 8">
            <a:extLst>
              <a:ext uri="{FF2B5EF4-FFF2-40B4-BE49-F238E27FC236}">
                <a16:creationId xmlns:a16="http://schemas.microsoft.com/office/drawing/2014/main" id="{5116F2AD-D90F-4F8A-ADD1-A9DCA092121C}"/>
              </a:ext>
            </a:extLst>
          </p:cNvPr>
          <p:cNvSpPr/>
          <p:nvPr/>
        </p:nvSpPr>
        <p:spPr>
          <a:xfrm>
            <a:off x="2603797" y="288163"/>
            <a:ext cx="3894083" cy="3416320"/>
          </a:xfrm>
          <a:prstGeom prst="rect">
            <a:avLst/>
          </a:prstGeom>
        </p:spPr>
        <p:txBody>
          <a:bodyPr wrap="square">
            <a:spAutoFit/>
          </a:bodyPr>
          <a:lstStyle/>
          <a:p>
            <a:pPr algn="just"/>
            <a:r>
              <a:rPr lang="en-US" i="1" dirty="0"/>
              <a:t>Article devotes to a rational approach to development of the Ground Based Air Defense (GBAD). The rational approach is influenced by operational requirements to fulfill a given task on one hand and by a set of economic indicators on the other hand. Aim of this article is a specification of marginal utility of GBAD elements within operational needs and within economic efficiency as a criterion of decision-making on GBAD structure.</a:t>
            </a:r>
            <a:endParaRPr lang="cs-CZ" i="1" dirty="0"/>
          </a:p>
        </p:txBody>
      </p:sp>
      <p:pic>
        <p:nvPicPr>
          <p:cNvPr id="14" name="Obrázek 13">
            <a:extLst>
              <a:ext uri="{FF2B5EF4-FFF2-40B4-BE49-F238E27FC236}">
                <a16:creationId xmlns:a16="http://schemas.microsoft.com/office/drawing/2014/main" id="{2FB3E114-E0D0-41E0-BB9C-5D8008730E1C}"/>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9410759"/>
            <a:ext cx="6858000" cy="3812868"/>
          </a:xfrm>
          <a:prstGeom prst="rect">
            <a:avLst/>
          </a:prstGeom>
        </p:spPr>
      </p:pic>
      <p:sp>
        <p:nvSpPr>
          <p:cNvPr id="11" name="Ovál 10">
            <a:extLst>
              <a:ext uri="{FF2B5EF4-FFF2-40B4-BE49-F238E27FC236}">
                <a16:creationId xmlns:a16="http://schemas.microsoft.com/office/drawing/2014/main" id="{460695F3-5D20-42BE-9EDD-5EA9CD323EA7}"/>
              </a:ext>
            </a:extLst>
          </p:cNvPr>
          <p:cNvSpPr/>
          <p:nvPr/>
        </p:nvSpPr>
        <p:spPr>
          <a:xfrm>
            <a:off x="6327301" y="3672853"/>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Ovál 15">
            <a:extLst>
              <a:ext uri="{FF2B5EF4-FFF2-40B4-BE49-F238E27FC236}">
                <a16:creationId xmlns:a16="http://schemas.microsoft.com/office/drawing/2014/main" id="{85388F8E-553B-411E-B6DF-73090CC198FE}"/>
              </a:ext>
            </a:extLst>
          </p:cNvPr>
          <p:cNvSpPr/>
          <p:nvPr/>
        </p:nvSpPr>
        <p:spPr>
          <a:xfrm>
            <a:off x="6027548" y="3571323"/>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Ovál 16">
            <a:extLst>
              <a:ext uri="{FF2B5EF4-FFF2-40B4-BE49-F238E27FC236}">
                <a16:creationId xmlns:a16="http://schemas.microsoft.com/office/drawing/2014/main" id="{A73BD84E-8006-434E-9848-DD453AA1B4CF}"/>
              </a:ext>
            </a:extLst>
          </p:cNvPr>
          <p:cNvSpPr/>
          <p:nvPr/>
        </p:nvSpPr>
        <p:spPr>
          <a:xfrm>
            <a:off x="5353814" y="3829800"/>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Ovál 17">
            <a:extLst>
              <a:ext uri="{FF2B5EF4-FFF2-40B4-BE49-F238E27FC236}">
                <a16:creationId xmlns:a16="http://schemas.microsoft.com/office/drawing/2014/main" id="{ECFB564F-0AC3-4169-B21C-E52560A9A3A1}"/>
              </a:ext>
            </a:extLst>
          </p:cNvPr>
          <p:cNvSpPr/>
          <p:nvPr/>
        </p:nvSpPr>
        <p:spPr>
          <a:xfrm>
            <a:off x="4703790" y="3784160"/>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vál 18">
            <a:extLst>
              <a:ext uri="{FF2B5EF4-FFF2-40B4-BE49-F238E27FC236}">
                <a16:creationId xmlns:a16="http://schemas.microsoft.com/office/drawing/2014/main" id="{C35C80E6-D832-403A-B735-235CEC5B8765}"/>
              </a:ext>
            </a:extLst>
          </p:cNvPr>
          <p:cNvSpPr/>
          <p:nvPr/>
        </p:nvSpPr>
        <p:spPr>
          <a:xfrm>
            <a:off x="4120648" y="3989038"/>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Ovál 19">
            <a:extLst>
              <a:ext uri="{FF2B5EF4-FFF2-40B4-BE49-F238E27FC236}">
                <a16:creationId xmlns:a16="http://schemas.microsoft.com/office/drawing/2014/main" id="{B0D42C14-2736-4441-B5C8-51F88F4F925D}"/>
              </a:ext>
            </a:extLst>
          </p:cNvPr>
          <p:cNvSpPr/>
          <p:nvPr/>
        </p:nvSpPr>
        <p:spPr>
          <a:xfrm>
            <a:off x="3399079" y="3822941"/>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Ovál 20">
            <a:extLst>
              <a:ext uri="{FF2B5EF4-FFF2-40B4-BE49-F238E27FC236}">
                <a16:creationId xmlns:a16="http://schemas.microsoft.com/office/drawing/2014/main" id="{972C00CC-4D07-467A-80A8-F6C70611992B}"/>
              </a:ext>
            </a:extLst>
          </p:cNvPr>
          <p:cNvSpPr/>
          <p:nvPr/>
        </p:nvSpPr>
        <p:spPr>
          <a:xfrm>
            <a:off x="2766062" y="3924471"/>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Ovál 22">
            <a:extLst>
              <a:ext uri="{FF2B5EF4-FFF2-40B4-BE49-F238E27FC236}">
                <a16:creationId xmlns:a16="http://schemas.microsoft.com/office/drawing/2014/main" id="{0C89C4C3-BEEC-4887-B9DF-6F0C3FCD9AE1}"/>
              </a:ext>
            </a:extLst>
          </p:cNvPr>
          <p:cNvSpPr/>
          <p:nvPr/>
        </p:nvSpPr>
        <p:spPr>
          <a:xfrm>
            <a:off x="1363572" y="3959990"/>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Ovál 23">
            <a:extLst>
              <a:ext uri="{FF2B5EF4-FFF2-40B4-BE49-F238E27FC236}">
                <a16:creationId xmlns:a16="http://schemas.microsoft.com/office/drawing/2014/main" id="{1B5D323D-A2F5-4236-BA71-07C0B0B92FAD}"/>
              </a:ext>
            </a:extLst>
          </p:cNvPr>
          <p:cNvSpPr/>
          <p:nvPr/>
        </p:nvSpPr>
        <p:spPr>
          <a:xfrm>
            <a:off x="538985" y="3831298"/>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Obdélník 12">
            <a:extLst>
              <a:ext uri="{FF2B5EF4-FFF2-40B4-BE49-F238E27FC236}">
                <a16:creationId xmlns:a16="http://schemas.microsoft.com/office/drawing/2014/main" id="{B07EB62C-D717-4905-8C58-43B054A7F370}"/>
              </a:ext>
            </a:extLst>
          </p:cNvPr>
          <p:cNvSpPr/>
          <p:nvPr/>
        </p:nvSpPr>
        <p:spPr>
          <a:xfrm>
            <a:off x="3382631" y="4583209"/>
            <a:ext cx="2788604" cy="861774"/>
          </a:xfrm>
          <a:prstGeom prst="rect">
            <a:avLst/>
          </a:prstGeom>
          <a:noFill/>
        </p:spPr>
        <p:txBody>
          <a:bodyPr wrap="square" rtlCol="0">
            <a:spAutoFit/>
          </a:bodyPr>
          <a:lstStyle/>
          <a:p>
            <a:r>
              <a:rPr lang="en-US" sz="1600" i="1" dirty="0"/>
              <a:t>GBAD </a:t>
            </a:r>
            <a:r>
              <a:rPr lang="cs-CZ" sz="1600" i="1" dirty="0" err="1"/>
              <a:t>is</a:t>
            </a:r>
            <a:r>
              <a:rPr lang="cs-CZ" sz="1600" i="1" dirty="0"/>
              <a:t> a </a:t>
            </a:r>
            <a:r>
              <a:rPr lang="cs-CZ" sz="1600" i="1" dirty="0" err="1"/>
              <a:t>pure</a:t>
            </a:r>
            <a:r>
              <a:rPr lang="en-US" sz="1600" i="1" dirty="0"/>
              <a:t> public good</a:t>
            </a:r>
            <a:r>
              <a:rPr lang="cs-CZ" sz="1600" i="1" dirty="0"/>
              <a:t> </a:t>
            </a:r>
          </a:p>
          <a:p>
            <a:r>
              <a:rPr lang="cs-CZ" sz="1600" i="1" dirty="0"/>
              <a:t>and no </a:t>
            </a:r>
            <a:r>
              <a:rPr lang="cs-CZ" sz="1600" i="1" dirty="0" err="1"/>
              <a:t>citizen</a:t>
            </a:r>
            <a:r>
              <a:rPr lang="cs-CZ" sz="1600" i="1" dirty="0"/>
              <a:t> </a:t>
            </a:r>
            <a:r>
              <a:rPr lang="cs-CZ" sz="1600" i="1" dirty="0" err="1"/>
              <a:t>can</a:t>
            </a:r>
            <a:r>
              <a:rPr lang="cs-CZ" sz="1600" i="1" dirty="0"/>
              <a:t> </a:t>
            </a:r>
            <a:r>
              <a:rPr lang="cs-CZ" sz="1600" i="1" dirty="0" err="1"/>
              <a:t>be</a:t>
            </a:r>
            <a:r>
              <a:rPr lang="cs-CZ" sz="1600" i="1" dirty="0"/>
              <a:t> </a:t>
            </a:r>
            <a:r>
              <a:rPr lang="cs-CZ" sz="1600" i="1" dirty="0" err="1"/>
              <a:t>excluded</a:t>
            </a:r>
            <a:r>
              <a:rPr lang="cs-CZ" sz="1600" i="1" dirty="0"/>
              <a:t> </a:t>
            </a:r>
          </a:p>
          <a:p>
            <a:r>
              <a:rPr lang="cs-CZ" sz="1600" i="1" dirty="0" err="1"/>
              <a:t>from</a:t>
            </a:r>
            <a:r>
              <a:rPr lang="cs-CZ" sz="1600" i="1" dirty="0"/>
              <a:t> </a:t>
            </a:r>
            <a:r>
              <a:rPr lang="cs-CZ" sz="1600" i="1" dirty="0" err="1"/>
              <a:t>its</a:t>
            </a:r>
            <a:r>
              <a:rPr lang="cs-CZ" sz="1600" i="1" dirty="0"/>
              <a:t> </a:t>
            </a:r>
            <a:r>
              <a:rPr lang="cs-CZ" sz="1600" i="1" dirty="0" err="1"/>
              <a:t>consumption</a:t>
            </a:r>
            <a:r>
              <a:rPr lang="cs-CZ" sz="1600" i="1" dirty="0"/>
              <a:t>.</a:t>
            </a:r>
            <a:r>
              <a:rPr lang="en-US" sz="1600" i="1" dirty="0"/>
              <a:t> </a:t>
            </a:r>
            <a:endParaRPr lang="cs-CZ" sz="1600" i="1" dirty="0"/>
          </a:p>
        </p:txBody>
      </p:sp>
      <p:sp>
        <p:nvSpPr>
          <p:cNvPr id="29" name="Obdélník 28">
            <a:extLst>
              <a:ext uri="{FF2B5EF4-FFF2-40B4-BE49-F238E27FC236}">
                <a16:creationId xmlns:a16="http://schemas.microsoft.com/office/drawing/2014/main" id="{D3009B3C-781A-43C8-9070-93BCE720C3F4}"/>
              </a:ext>
            </a:extLst>
          </p:cNvPr>
          <p:cNvSpPr/>
          <p:nvPr/>
        </p:nvSpPr>
        <p:spPr>
          <a:xfrm>
            <a:off x="242250" y="4284642"/>
            <a:ext cx="2280989" cy="584775"/>
          </a:xfrm>
          <a:prstGeom prst="rect">
            <a:avLst/>
          </a:prstGeom>
          <a:noFill/>
        </p:spPr>
        <p:txBody>
          <a:bodyPr wrap="square" rtlCol="0">
            <a:spAutoFit/>
          </a:bodyPr>
          <a:lstStyle/>
          <a:p>
            <a:pPr algn="r"/>
            <a:r>
              <a:rPr lang="cs-CZ" sz="1600" i="1" dirty="0"/>
              <a:t>GBAD </a:t>
            </a:r>
            <a:r>
              <a:rPr lang="cs-CZ" sz="1600" i="1" dirty="0" err="1"/>
              <a:t>is</a:t>
            </a:r>
            <a:r>
              <a:rPr lang="cs-CZ" sz="1600" i="1" dirty="0"/>
              <a:t> a</a:t>
            </a:r>
            <a:r>
              <a:rPr lang="en-US" sz="1600" i="1" dirty="0"/>
              <a:t>n integral part of the state's defense</a:t>
            </a:r>
            <a:r>
              <a:rPr lang="cs-CZ" sz="1600" i="1" dirty="0"/>
              <a:t>.</a:t>
            </a:r>
          </a:p>
        </p:txBody>
      </p:sp>
      <p:sp>
        <p:nvSpPr>
          <p:cNvPr id="30" name="Obdélník 29">
            <a:extLst>
              <a:ext uri="{FF2B5EF4-FFF2-40B4-BE49-F238E27FC236}">
                <a16:creationId xmlns:a16="http://schemas.microsoft.com/office/drawing/2014/main" id="{52696335-AD44-4C3E-9E29-D361A924E1E5}"/>
              </a:ext>
            </a:extLst>
          </p:cNvPr>
          <p:cNvSpPr/>
          <p:nvPr/>
        </p:nvSpPr>
        <p:spPr>
          <a:xfrm>
            <a:off x="67772" y="5158775"/>
            <a:ext cx="2825055" cy="830997"/>
          </a:xfrm>
          <a:prstGeom prst="rect">
            <a:avLst/>
          </a:prstGeom>
          <a:noFill/>
        </p:spPr>
        <p:txBody>
          <a:bodyPr wrap="square" rtlCol="0">
            <a:spAutoFit/>
          </a:bodyPr>
          <a:lstStyle/>
          <a:p>
            <a:pPr algn="r"/>
            <a:r>
              <a:rPr lang="en-US" sz="1600" i="1" dirty="0"/>
              <a:t>GBAD</a:t>
            </a:r>
            <a:r>
              <a:rPr lang="cs-CZ" sz="1600" i="1" dirty="0"/>
              <a:t> </a:t>
            </a:r>
            <a:r>
              <a:rPr lang="en-US" sz="1600" i="1" dirty="0"/>
              <a:t>combat efficiency </a:t>
            </a:r>
            <a:r>
              <a:rPr lang="cs-CZ" sz="1600" i="1" dirty="0" err="1"/>
              <a:t>is</a:t>
            </a:r>
            <a:r>
              <a:rPr lang="cs-CZ" sz="1600" i="1" dirty="0"/>
              <a:t> a</a:t>
            </a:r>
            <a:r>
              <a:rPr lang="en-US" sz="1600" i="1" dirty="0"/>
              <a:t> suitable indicator for assessing the operational need</a:t>
            </a:r>
            <a:r>
              <a:rPr lang="cs-CZ" sz="1600" i="1" dirty="0"/>
              <a:t>.</a:t>
            </a:r>
          </a:p>
        </p:txBody>
      </p:sp>
      <p:sp>
        <p:nvSpPr>
          <p:cNvPr id="28" name="Obdélník 27">
            <a:extLst>
              <a:ext uri="{FF2B5EF4-FFF2-40B4-BE49-F238E27FC236}">
                <a16:creationId xmlns:a16="http://schemas.microsoft.com/office/drawing/2014/main" id="{DAD99E8C-9F95-4F61-A897-E89381262E87}"/>
              </a:ext>
            </a:extLst>
          </p:cNvPr>
          <p:cNvSpPr/>
          <p:nvPr/>
        </p:nvSpPr>
        <p:spPr>
          <a:xfrm>
            <a:off x="3631708" y="5703564"/>
            <a:ext cx="2898653" cy="830997"/>
          </a:xfrm>
          <a:prstGeom prst="rect">
            <a:avLst/>
          </a:prstGeom>
          <a:noFill/>
        </p:spPr>
        <p:txBody>
          <a:bodyPr wrap="square" rtlCol="0">
            <a:spAutoFit/>
          </a:bodyPr>
          <a:lstStyle/>
          <a:p>
            <a:r>
              <a:rPr lang="en-US" sz="1600" i="1" dirty="0"/>
              <a:t>Modeling and simulation enable the quantification of the combat efficiency of GBAD</a:t>
            </a:r>
            <a:r>
              <a:rPr lang="cs-CZ" sz="1600" i="1" dirty="0"/>
              <a:t>.</a:t>
            </a:r>
          </a:p>
        </p:txBody>
      </p:sp>
      <p:sp>
        <p:nvSpPr>
          <p:cNvPr id="31" name="Obdélník 30">
            <a:extLst>
              <a:ext uri="{FF2B5EF4-FFF2-40B4-BE49-F238E27FC236}">
                <a16:creationId xmlns:a16="http://schemas.microsoft.com/office/drawing/2014/main" id="{523C2B70-DA3D-4CA6-9A96-92654A9C22D2}"/>
              </a:ext>
            </a:extLst>
          </p:cNvPr>
          <p:cNvSpPr/>
          <p:nvPr/>
        </p:nvSpPr>
        <p:spPr>
          <a:xfrm>
            <a:off x="316745" y="6248353"/>
            <a:ext cx="2825055" cy="830997"/>
          </a:xfrm>
          <a:prstGeom prst="rect">
            <a:avLst/>
          </a:prstGeom>
          <a:noFill/>
        </p:spPr>
        <p:txBody>
          <a:bodyPr wrap="square" rtlCol="0">
            <a:spAutoFit/>
          </a:bodyPr>
          <a:lstStyle/>
          <a:p>
            <a:pPr algn="r"/>
            <a:r>
              <a:rPr lang="cs-CZ" sz="1600" i="1" dirty="0"/>
              <a:t>G</a:t>
            </a:r>
            <a:r>
              <a:rPr lang="en-US" sz="1600" i="1" dirty="0" err="1"/>
              <a:t>ame</a:t>
            </a:r>
            <a:r>
              <a:rPr lang="en-US" sz="1600" i="1" dirty="0"/>
              <a:t> theory determine</a:t>
            </a:r>
            <a:r>
              <a:rPr lang="cs-CZ" sz="1600" i="1" dirty="0"/>
              <a:t>s</a:t>
            </a:r>
            <a:r>
              <a:rPr lang="en-US" sz="1600" i="1" dirty="0"/>
              <a:t> the share of individual elements in the resulting combat efficiency</a:t>
            </a:r>
            <a:r>
              <a:rPr lang="cs-CZ" sz="1600" i="1" dirty="0"/>
              <a:t>.</a:t>
            </a:r>
          </a:p>
        </p:txBody>
      </p:sp>
      <p:sp>
        <p:nvSpPr>
          <p:cNvPr id="32" name="Obdélník 31">
            <a:extLst>
              <a:ext uri="{FF2B5EF4-FFF2-40B4-BE49-F238E27FC236}">
                <a16:creationId xmlns:a16="http://schemas.microsoft.com/office/drawing/2014/main" id="{8B0BA16A-25F3-4956-9F72-FD4235395F72}"/>
              </a:ext>
            </a:extLst>
          </p:cNvPr>
          <p:cNvSpPr/>
          <p:nvPr/>
        </p:nvSpPr>
        <p:spPr>
          <a:xfrm>
            <a:off x="3991426" y="6793141"/>
            <a:ext cx="2544416" cy="830997"/>
          </a:xfrm>
          <a:prstGeom prst="rect">
            <a:avLst/>
          </a:prstGeom>
          <a:noFill/>
        </p:spPr>
        <p:txBody>
          <a:bodyPr wrap="square" rtlCol="0">
            <a:spAutoFit/>
          </a:bodyPr>
          <a:lstStyle/>
          <a:p>
            <a:r>
              <a:rPr lang="en-US" sz="1600" i="1" dirty="0"/>
              <a:t>The combat efficiency corresponds to the definition of the term </a:t>
            </a:r>
            <a:r>
              <a:rPr lang="cs-CZ" sz="1600" i="1" dirty="0"/>
              <a:t>U</a:t>
            </a:r>
            <a:r>
              <a:rPr lang="en-US" sz="1600" i="1" dirty="0" err="1"/>
              <a:t>tility</a:t>
            </a:r>
            <a:r>
              <a:rPr lang="cs-CZ" sz="1600" i="1" dirty="0"/>
              <a:t>.</a:t>
            </a:r>
          </a:p>
        </p:txBody>
      </p:sp>
      <p:sp>
        <p:nvSpPr>
          <p:cNvPr id="33" name="Obdélník 32">
            <a:extLst>
              <a:ext uri="{FF2B5EF4-FFF2-40B4-BE49-F238E27FC236}">
                <a16:creationId xmlns:a16="http://schemas.microsoft.com/office/drawing/2014/main" id="{2BEBA5C8-7AA4-426B-8DF9-8EF8F4975DFF}"/>
              </a:ext>
            </a:extLst>
          </p:cNvPr>
          <p:cNvSpPr/>
          <p:nvPr/>
        </p:nvSpPr>
        <p:spPr>
          <a:xfrm>
            <a:off x="358040" y="7872638"/>
            <a:ext cx="6139840" cy="1569660"/>
          </a:xfrm>
          <a:prstGeom prst="rect">
            <a:avLst/>
          </a:prstGeom>
          <a:noFill/>
        </p:spPr>
        <p:txBody>
          <a:bodyPr wrap="square" rtlCol="0">
            <a:spAutoFit/>
          </a:bodyPr>
          <a:lstStyle/>
          <a:p>
            <a:pPr algn="just"/>
            <a:r>
              <a:rPr lang="cs-CZ" sz="1600" i="1" dirty="0"/>
              <a:t>M</a:t>
            </a:r>
            <a:r>
              <a:rPr lang="en-US" sz="1600" i="1" dirty="0" err="1"/>
              <a:t>odeling</a:t>
            </a:r>
            <a:r>
              <a:rPr lang="en-US" sz="1600" i="1" dirty="0"/>
              <a:t> and software simulations allow determination of the expected real operational need by calculating combat efficiency as utility and together with definition of the demand of GBAD as the public good provides inputs for rational decision-making in development of GBAD in the context of economics of the country whose people do not consider air threat as essential. </a:t>
            </a:r>
            <a:endParaRPr lang="cs-CZ" sz="1600" i="1" dirty="0"/>
          </a:p>
        </p:txBody>
      </p:sp>
      <p:sp>
        <p:nvSpPr>
          <p:cNvPr id="3" name="Volný tvar: obrazec 2">
            <a:extLst>
              <a:ext uri="{FF2B5EF4-FFF2-40B4-BE49-F238E27FC236}">
                <a16:creationId xmlns:a16="http://schemas.microsoft.com/office/drawing/2014/main" id="{4DB37575-0B0E-465B-927F-8488587FDD8B}"/>
              </a:ext>
            </a:extLst>
          </p:cNvPr>
          <p:cNvSpPr/>
          <p:nvPr/>
        </p:nvSpPr>
        <p:spPr>
          <a:xfrm>
            <a:off x="2343359" y="3963302"/>
            <a:ext cx="1507281" cy="3959828"/>
          </a:xfrm>
          <a:custGeom>
            <a:avLst/>
            <a:gdLst>
              <a:gd name="connsiteX0" fmla="*/ 0 w 1727200"/>
              <a:gd name="connsiteY0" fmla="*/ 0 h 4064000"/>
              <a:gd name="connsiteX1" fmla="*/ 599440 w 1727200"/>
              <a:gd name="connsiteY1" fmla="*/ 680720 h 4064000"/>
              <a:gd name="connsiteX2" fmla="*/ 1178560 w 1727200"/>
              <a:gd name="connsiteY2" fmla="*/ 1117600 h 4064000"/>
              <a:gd name="connsiteX3" fmla="*/ 873760 w 1727200"/>
              <a:gd name="connsiteY3" fmla="*/ 1757680 h 4064000"/>
              <a:gd name="connsiteX4" fmla="*/ 1402080 w 1727200"/>
              <a:gd name="connsiteY4" fmla="*/ 2286000 h 4064000"/>
              <a:gd name="connsiteX5" fmla="*/ 1117600 w 1727200"/>
              <a:gd name="connsiteY5" fmla="*/ 2854960 h 4064000"/>
              <a:gd name="connsiteX6" fmla="*/ 1727200 w 1727200"/>
              <a:gd name="connsiteY6" fmla="*/ 3444240 h 4064000"/>
              <a:gd name="connsiteX7" fmla="*/ 1371600 w 1727200"/>
              <a:gd name="connsiteY7" fmla="*/ 4064000 h 4064000"/>
              <a:gd name="connsiteX0" fmla="*/ 0 w 1507281"/>
              <a:gd name="connsiteY0" fmla="*/ 0 h 3959828"/>
              <a:gd name="connsiteX1" fmla="*/ 379521 w 1507281"/>
              <a:gd name="connsiteY1" fmla="*/ 576548 h 3959828"/>
              <a:gd name="connsiteX2" fmla="*/ 958641 w 1507281"/>
              <a:gd name="connsiteY2" fmla="*/ 1013428 h 3959828"/>
              <a:gd name="connsiteX3" fmla="*/ 653841 w 1507281"/>
              <a:gd name="connsiteY3" fmla="*/ 1653508 h 3959828"/>
              <a:gd name="connsiteX4" fmla="*/ 1182161 w 1507281"/>
              <a:gd name="connsiteY4" fmla="*/ 2181828 h 3959828"/>
              <a:gd name="connsiteX5" fmla="*/ 897681 w 1507281"/>
              <a:gd name="connsiteY5" fmla="*/ 2750788 h 3959828"/>
              <a:gd name="connsiteX6" fmla="*/ 1507281 w 1507281"/>
              <a:gd name="connsiteY6" fmla="*/ 3340068 h 3959828"/>
              <a:gd name="connsiteX7" fmla="*/ 1151681 w 1507281"/>
              <a:gd name="connsiteY7" fmla="*/ 3959828 h 395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07281" h="3959828">
                <a:moveTo>
                  <a:pt x="0" y="0"/>
                </a:moveTo>
                <a:lnTo>
                  <a:pt x="379521" y="576548"/>
                </a:lnTo>
                <a:lnTo>
                  <a:pt x="958641" y="1013428"/>
                </a:lnTo>
                <a:lnTo>
                  <a:pt x="653841" y="1653508"/>
                </a:lnTo>
                <a:lnTo>
                  <a:pt x="1182161" y="2181828"/>
                </a:lnTo>
                <a:lnTo>
                  <a:pt x="897681" y="2750788"/>
                </a:lnTo>
                <a:lnTo>
                  <a:pt x="1507281" y="3340068"/>
                </a:lnTo>
                <a:lnTo>
                  <a:pt x="1151681" y="3959828"/>
                </a:lnTo>
              </a:path>
            </a:pathLst>
          </a:custGeom>
          <a:noFill/>
          <a:ln w="63500">
            <a:solidFill>
              <a:schemeClr val="accent1">
                <a:lumMod val="20000"/>
                <a:lumOff val="80000"/>
              </a:schemeClr>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Ovál 33">
            <a:extLst>
              <a:ext uri="{FF2B5EF4-FFF2-40B4-BE49-F238E27FC236}">
                <a16:creationId xmlns:a16="http://schemas.microsoft.com/office/drawing/2014/main" id="{17D8A1E2-2FDB-4283-BF94-A3A2EB343D9F}"/>
              </a:ext>
            </a:extLst>
          </p:cNvPr>
          <p:cNvSpPr/>
          <p:nvPr/>
        </p:nvSpPr>
        <p:spPr>
          <a:xfrm>
            <a:off x="2606227" y="4440900"/>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Ovál 34">
            <a:extLst>
              <a:ext uri="{FF2B5EF4-FFF2-40B4-BE49-F238E27FC236}">
                <a16:creationId xmlns:a16="http://schemas.microsoft.com/office/drawing/2014/main" id="{0B703DFD-4438-4DFF-894D-BF1C1840856C}"/>
              </a:ext>
            </a:extLst>
          </p:cNvPr>
          <p:cNvSpPr/>
          <p:nvPr/>
        </p:nvSpPr>
        <p:spPr>
          <a:xfrm>
            <a:off x="3196019" y="4894900"/>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Ovál 35">
            <a:extLst>
              <a:ext uri="{FF2B5EF4-FFF2-40B4-BE49-F238E27FC236}">
                <a16:creationId xmlns:a16="http://schemas.microsoft.com/office/drawing/2014/main" id="{FB50F21D-1F1C-4AF7-8B02-96726342C861}"/>
              </a:ext>
            </a:extLst>
          </p:cNvPr>
          <p:cNvSpPr/>
          <p:nvPr/>
        </p:nvSpPr>
        <p:spPr>
          <a:xfrm>
            <a:off x="2900362" y="5524992"/>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Ovál 36">
            <a:extLst>
              <a:ext uri="{FF2B5EF4-FFF2-40B4-BE49-F238E27FC236}">
                <a16:creationId xmlns:a16="http://schemas.microsoft.com/office/drawing/2014/main" id="{C773B2B2-F290-4FC2-8908-1AC80FB9A454}"/>
              </a:ext>
            </a:extLst>
          </p:cNvPr>
          <p:cNvSpPr/>
          <p:nvPr/>
        </p:nvSpPr>
        <p:spPr>
          <a:xfrm>
            <a:off x="3423137" y="6058495"/>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Ovál 37">
            <a:extLst>
              <a:ext uri="{FF2B5EF4-FFF2-40B4-BE49-F238E27FC236}">
                <a16:creationId xmlns:a16="http://schemas.microsoft.com/office/drawing/2014/main" id="{0B12CC23-CDAF-45BC-B4FE-EB693627EA5B}"/>
              </a:ext>
            </a:extLst>
          </p:cNvPr>
          <p:cNvSpPr/>
          <p:nvPr/>
        </p:nvSpPr>
        <p:spPr>
          <a:xfrm>
            <a:off x="3149561" y="6623388"/>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Ovál 38">
            <a:extLst>
              <a:ext uri="{FF2B5EF4-FFF2-40B4-BE49-F238E27FC236}">
                <a16:creationId xmlns:a16="http://schemas.microsoft.com/office/drawing/2014/main" id="{7372FB19-0581-4C52-8EA9-CB3B5D8035C2}"/>
              </a:ext>
            </a:extLst>
          </p:cNvPr>
          <p:cNvSpPr/>
          <p:nvPr/>
        </p:nvSpPr>
        <p:spPr>
          <a:xfrm>
            <a:off x="3761758" y="7221054"/>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Ovál 21">
            <a:extLst>
              <a:ext uri="{FF2B5EF4-FFF2-40B4-BE49-F238E27FC236}">
                <a16:creationId xmlns:a16="http://schemas.microsoft.com/office/drawing/2014/main" id="{FB58D374-795F-4760-9A5A-CC08DE25EB33}"/>
              </a:ext>
            </a:extLst>
          </p:cNvPr>
          <p:cNvSpPr/>
          <p:nvPr/>
        </p:nvSpPr>
        <p:spPr>
          <a:xfrm>
            <a:off x="2284242" y="3870688"/>
            <a:ext cx="203060" cy="203060"/>
          </a:xfrm>
          <a:prstGeom prst="ellipse">
            <a:avLst/>
          </a:prstGeom>
          <a:solidFill>
            <a:schemeClr val="bg1"/>
          </a:solidFill>
          <a:ln w="635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 name="Obrázek 9">
            <a:extLst>
              <a:ext uri="{FF2B5EF4-FFF2-40B4-BE49-F238E27FC236}">
                <a16:creationId xmlns:a16="http://schemas.microsoft.com/office/drawing/2014/main" id="{607D80BC-EA8F-48EF-AFFB-AC6F8292D079}"/>
              </a:ext>
            </a:extLst>
          </p:cNvPr>
          <p:cNvPicPr/>
          <p:nvPr/>
        </p:nvPicPr>
        <p:blipFill rotWithShape="1">
          <a:blip r:embed="rId4">
            <a:clrChange>
              <a:clrFrom>
                <a:srgbClr val="FFFFFF"/>
              </a:clrFrom>
              <a:clrTo>
                <a:srgbClr val="FFFFFF">
                  <a:alpha val="0"/>
                </a:srgbClr>
              </a:clrTo>
            </a:clrChange>
            <a:extLst>
              <a:ext uri="{BEBA8EAE-BF5A-486C-A8C5-ECC9F3942E4B}">
                <a14:imgProps xmlns:a14="http://schemas.microsoft.com/office/drawing/2010/main">
                  <a14:imgLayer r:embed="rId5">
                    <a14:imgEffect>
                      <a14:saturation sat="400000"/>
                    </a14:imgEffect>
                  </a14:imgLayer>
                </a14:imgProps>
              </a:ext>
            </a:extLst>
          </a:blip>
          <a:srcRect l="31308" t="29677" r="25071" b="13514"/>
          <a:stretch/>
        </p:blipFill>
        <p:spPr bwMode="auto">
          <a:xfrm>
            <a:off x="509587" y="9577929"/>
            <a:ext cx="3455232" cy="25305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86856351"/>
      </p:ext>
    </p:extLst>
  </p:cSld>
  <p:clrMapOvr>
    <a:masterClrMapping/>
  </p:clrMapOvr>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TotalTime>
  <Words>267</Words>
  <Application>Microsoft Office PowerPoint</Application>
  <PresentationFormat>Širokoúhlá obrazovka</PresentationFormat>
  <Paragraphs>17</Paragraphs>
  <Slides>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vt:i4>
      </vt:variant>
    </vt:vector>
  </HeadingPairs>
  <TitlesOfParts>
    <vt:vector size="6" baseType="lpstr">
      <vt:lpstr>Arial</vt:lpstr>
      <vt:lpstr>Arial Black</vt:lpstr>
      <vt:lpstr>Calibri</vt:lpstr>
      <vt:lpstr>Calibri Light</vt:lpstr>
      <vt:lpstr>Motiv Office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Vlastimil Hujer</dc:creator>
  <cp:lastModifiedBy>Vlastimil Hujer</cp:lastModifiedBy>
  <cp:revision>17</cp:revision>
  <dcterms:created xsi:type="dcterms:W3CDTF">2021-10-11T17:29:15Z</dcterms:created>
  <dcterms:modified xsi:type="dcterms:W3CDTF">2021-10-11T19:33:08Z</dcterms:modified>
</cp:coreProperties>
</file>